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3"/>
  </p:notesMasterIdLst>
  <p:handoutMasterIdLst>
    <p:handoutMasterId r:id="rId14"/>
  </p:handoutMasterIdLst>
  <p:sldIdLst>
    <p:sldId id="256" r:id="rId2"/>
    <p:sldId id="380" r:id="rId3"/>
    <p:sldId id="367" r:id="rId4"/>
    <p:sldId id="370" r:id="rId5"/>
    <p:sldId id="372" r:id="rId6"/>
    <p:sldId id="373" r:id="rId7"/>
    <p:sldId id="374" r:id="rId8"/>
    <p:sldId id="376" r:id="rId9"/>
    <p:sldId id="377" r:id="rId10"/>
    <p:sldId id="378" r:id="rId11"/>
    <p:sldId id="37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292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1FF56"/>
    <a:srgbClr val="FF0066"/>
    <a:srgbClr val="FDDA13"/>
    <a:srgbClr val="FD2D3C"/>
    <a:srgbClr val="FFFF00"/>
    <a:srgbClr val="FFFF29"/>
    <a:srgbClr val="C0504D"/>
    <a:srgbClr val="788F48"/>
    <a:srgbClr val="9BBB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41" autoAdjust="0"/>
    <p:restoredTop sz="92702" autoAdjust="0"/>
  </p:normalViewPr>
  <p:slideViewPr>
    <p:cSldViewPr>
      <p:cViewPr varScale="1">
        <p:scale>
          <a:sx n="102" d="100"/>
          <a:sy n="102" d="100"/>
        </p:scale>
        <p:origin x="78" y="1536"/>
      </p:cViewPr>
      <p:guideLst>
        <p:guide orient="horz"/>
        <p:guide pos="29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1EBBF-09F3-40A0-9714-67318874B126}" type="datetimeFigureOut">
              <a:rPr lang="en-US" smtClean="0"/>
              <a:pPr/>
              <a:t>1/27/2016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B9BAB1-13E8-4C7A-A1BC-B0558D5244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3939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6A2BD5-7E67-BB4D-827F-19C3A8B19086}" type="datetimeFigureOut">
              <a:rPr lang="en-US" smtClean="0"/>
              <a:pPr/>
              <a:t>1/27/2016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E18C5A-ED90-6D4A-A47A-B4473B2458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207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18C5A-ED90-6D4A-A47A-B4473B2458A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94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A3F02F8-5A1D-4B55-9761-57B15B3272B6}" type="datetimeFigureOut">
              <a:rPr lang="en-US" smtClean="0"/>
              <a:pPr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6F1A06F1-E75E-4423-8F4B-206650EE80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28600" y="6564086"/>
            <a:ext cx="8915400" cy="293914"/>
          </a:xfrm>
        </p:spPr>
        <p:txBody>
          <a:bodyPr lIns="0" rIns="45720" anchor="b"/>
          <a:lstStyle>
            <a:lvl1pPr marL="0" indent="0" algn="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, max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1"/>
            <a:ext cx="8686800" cy="609599"/>
          </a:xfrm>
        </p:spPr>
        <p:txBody>
          <a:bodyPr lIns="0" tIns="0" rIns="0" bIns="0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28600" y="6564086"/>
            <a:ext cx="8915400" cy="293914"/>
          </a:xfrm>
        </p:spPr>
        <p:txBody>
          <a:bodyPr lIns="0" rIns="45720" anchor="b"/>
          <a:lstStyle>
            <a:lvl1pPr marL="0" indent="0" algn="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065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A3F02F8-5A1D-4B55-9761-57B15B3272B6}" type="datetimeFigureOut">
              <a:rPr lang="en-US" smtClean="0"/>
              <a:pPr/>
              <a:t>1/27/2016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6F1A06F1-E75E-4423-8F4B-206650EE80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28600" y="6564086"/>
            <a:ext cx="8915400" cy="293914"/>
          </a:xfrm>
        </p:spPr>
        <p:txBody>
          <a:bodyPr anchor="b"/>
          <a:lstStyle>
            <a:lvl1pPr marL="0" indent="0" algn="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max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1"/>
            <a:ext cx="8686800" cy="609599"/>
          </a:xfrm>
        </p:spPr>
        <p:txBody>
          <a:bodyPr lIns="0" tIns="0" rIns="0" bIns="0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5344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038600" y="6564086"/>
            <a:ext cx="5105400" cy="304800"/>
          </a:xfrm>
        </p:spPr>
        <p:txBody>
          <a:bodyPr/>
          <a:lstStyle>
            <a:lvl1pPr marL="0" indent="0" algn="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228600" y="6564086"/>
            <a:ext cx="8915400" cy="293914"/>
          </a:xfrm>
        </p:spPr>
        <p:txBody>
          <a:bodyPr anchor="b"/>
          <a:lstStyle>
            <a:lvl1pPr marL="0" indent="0" algn="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lain text, max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1"/>
            <a:ext cx="8686800" cy="609599"/>
          </a:xfrm>
        </p:spPr>
        <p:txBody>
          <a:bodyPr lIns="0" tIns="0" rIns="0" bIns="0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2362200"/>
            <a:ext cx="8534400" cy="2895600"/>
          </a:xfr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 smtClean="0"/>
              <a:t>Text</a:t>
            </a:r>
            <a:endParaRPr lang="en-US" dirty="0"/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28600" y="6564086"/>
            <a:ext cx="8915400" cy="293914"/>
          </a:xfrm>
        </p:spPr>
        <p:txBody>
          <a:bodyPr anchor="b"/>
          <a:lstStyle>
            <a:lvl1pPr marL="0" indent="0" algn="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46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 (title off scree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-685800"/>
            <a:ext cx="8229600" cy="609599"/>
          </a:xfrm>
        </p:spPr>
        <p:txBody>
          <a:bodyPr lIns="0" tIns="0" rIns="0" bIns="0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"/>
            <a:ext cx="8759952" cy="670255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28600" y="6564086"/>
            <a:ext cx="8915400" cy="293914"/>
          </a:xfrm>
        </p:spPr>
        <p:txBody>
          <a:bodyPr anchor="b"/>
          <a:lstStyle>
            <a:lvl1pPr marL="0" indent="0" algn="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 smtClean="0"/>
              <a:t>Click to edit Master title style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 smtClean="0"/>
              <a:t>Click to edit Master text styles</a:t>
            </a:r>
          </a:p>
          <a:p>
            <a:pPr lvl="1"/>
            <a:r>
              <a:rPr lang="en-US" altLang="ja-JP" dirty="0" smtClean="0"/>
              <a:t>Second level</a:t>
            </a:r>
          </a:p>
          <a:p>
            <a:pPr lvl="2"/>
            <a:r>
              <a:rPr lang="en-US" altLang="ja-JP" dirty="0" smtClean="0"/>
              <a:t>Third level</a:t>
            </a:r>
          </a:p>
          <a:p>
            <a:pPr lvl="3"/>
            <a:r>
              <a:rPr lang="en-US" altLang="ja-JP" dirty="0" smtClean="0"/>
              <a:t>Fourth level</a:t>
            </a:r>
          </a:p>
          <a:p>
            <a:pPr lvl="4"/>
            <a:r>
              <a:rPr lang="en-US" altLang="ja-JP" dirty="0" smtClean="0"/>
              <a:t>Fifth level</a:t>
            </a:r>
          </a:p>
        </p:txBody>
      </p:sp>
      <p:sp>
        <p:nvSpPr>
          <p:cNvPr id="161799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 b="0">
              <a:latin typeface="Times New Roman" pitchFamily="18" charset="0"/>
              <a:cs typeface="Arial" charset="0"/>
            </a:endParaRPr>
          </a:p>
        </p:txBody>
      </p:sp>
      <p:sp>
        <p:nvSpPr>
          <p:cNvPr id="161801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 b="0">
              <a:latin typeface="Times New Roman" pitchFamily="18" charset="0"/>
              <a:cs typeface="Arial" charset="0"/>
            </a:endParaRPr>
          </a:p>
        </p:txBody>
      </p:sp>
      <p:sp>
        <p:nvSpPr>
          <p:cNvPr id="161802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 b="0">
              <a:latin typeface="Times New Roman" pitchFamily="18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847" r:id="rId2"/>
    <p:sldLayoutId id="2147483799" r:id="rId3"/>
    <p:sldLayoutId id="2147483844" r:id="rId4"/>
    <p:sldLayoutId id="2147483848" r:id="rId5"/>
    <p:sldLayoutId id="2147483846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2"/>
          </a:solidFill>
          <a:latin typeface="Garamond" pitchFamily="18" charset="0"/>
          <a:ea typeface="ＭＳ Ｐゴシック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2"/>
          </a:solidFill>
          <a:latin typeface="Garamond" pitchFamily="18" charset="0"/>
          <a:ea typeface="ＭＳ Ｐゴシック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2"/>
          </a:solidFill>
          <a:latin typeface="Garamond" pitchFamily="18" charset="0"/>
          <a:ea typeface="ＭＳ Ｐゴシック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2"/>
          </a:solidFill>
          <a:latin typeface="Garamond" pitchFamily="18" charset="0"/>
          <a:ea typeface="ＭＳ Ｐゴシック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2"/>
          </a:solidFill>
          <a:latin typeface="Garamond" pitchFamily="18" charset="0"/>
          <a:ea typeface="ＭＳ Ｐゴシック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2"/>
          </a:solidFill>
          <a:latin typeface="Garamond" pitchFamily="18" charset="0"/>
          <a:ea typeface="ＭＳ Ｐゴシック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2"/>
          </a:solidFill>
          <a:latin typeface="Garamond" pitchFamily="18" charset="0"/>
          <a:ea typeface="ＭＳ Ｐゴシック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2"/>
          </a:solidFill>
          <a:latin typeface="Garamond" pitchFamily="18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kumimoji="1"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lQEoJaLQR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>
            <a:noAutofit/>
          </a:bodyPr>
          <a:lstStyle/>
          <a:p>
            <a:pPr algn="ctr"/>
            <a:r>
              <a:rPr lang="en-US" sz="5300" smtClean="0"/>
              <a:t>Conceptual models</a:t>
            </a:r>
            <a:endParaRPr lang="en-US" sz="53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/>
              <a:t>Credit:  These slides </a:t>
            </a:r>
            <a:r>
              <a:rPr lang="en-US" smtClean="0"/>
              <a:t>were </a:t>
            </a:r>
            <a:r>
              <a:rPr lang="en-US" smtClean="0"/>
              <a:t>modeled after </a:t>
            </a:r>
            <a:r>
              <a:rPr lang="en-US"/>
              <a:t>slides by François Guimbretière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>
            <a:off x="304800" y="5181600"/>
            <a:ext cx="8839200" cy="1382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defRPr kumimoji="1"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None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None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None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None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None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None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None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None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sz="2400" kern="0" dirty="0" smtClean="0"/>
              <a:t>ECE 695</a:t>
            </a:r>
          </a:p>
          <a:p>
            <a:r>
              <a:rPr lang="en-US" sz="2400" kern="0" dirty="0" smtClean="0"/>
              <a:t>Alexander J. Quinn</a:t>
            </a:r>
          </a:p>
          <a:p>
            <a:r>
              <a:rPr lang="en-US" sz="2400" kern="0" dirty="0" smtClean="0"/>
              <a:t>January 27,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1"/>
            <a:ext cx="8686800" cy="609599"/>
          </a:xfrm>
        </p:spPr>
        <p:txBody>
          <a:bodyPr/>
          <a:lstStyle/>
          <a:p>
            <a:r>
              <a:rPr lang="en-US" sz="4000" smtClean="0"/>
              <a:t>Gulf of execution: action specification</a:t>
            </a:r>
            <a:endParaRPr lang="en-US" sz="400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ular Callout 3"/>
          <p:cNvSpPr/>
          <p:nvPr/>
        </p:nvSpPr>
        <p:spPr bwMode="auto">
          <a:xfrm>
            <a:off x="2209800" y="2133600"/>
            <a:ext cx="4572000" cy="3048000"/>
          </a:xfrm>
          <a:prstGeom prst="wedgeRectCallou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nstant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0" y="2362200"/>
            <a:ext cx="449579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“What is the correlation coefficient of the numbers in columns A and B of Sheet1 not including the headers?”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239297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286000" y="3105835"/>
            <a:ext cx="51816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smtClean="0">
                <a:hlinkClick r:id="rId2"/>
              </a:rPr>
              <a:t>VIDEO:</a:t>
            </a:r>
          </a:p>
          <a:p>
            <a:r>
              <a:rPr lang="en-US" sz="2800" smtClean="0">
                <a:hlinkClick r:id="rId2"/>
              </a:rPr>
              <a:t>Don Norman: The three ways that good design makes you happy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326982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Credit</a:t>
            </a:r>
            <a:r>
              <a:rPr lang="en-US"/>
              <a:t>:  www.billrappsubaru.com</a:t>
            </a:r>
          </a:p>
        </p:txBody>
      </p:sp>
      <p:pic>
        <p:nvPicPr>
          <p:cNvPr id="1028" name="Picture 4" descr="http://images.dealer.com/ddc/vehicles/2016/Subaru/Forester/SUV/trim_20XT_Touring_ce638a/color/Quartz%20Blue%20Pearl-QBP-22,47,78-640-en_U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295400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867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Credit</a:t>
            </a:r>
            <a:r>
              <a:rPr lang="en-US"/>
              <a:t>:  http://</a:t>
            </a:r>
            <a:r>
              <a:rPr lang="en-US" smtClean="0"/>
              <a:t>www.reevesimportmotorcars.com/brands/subaru/new/inventory/Vehicle/JF2SJADCXGH450123</a:t>
            </a:r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395412"/>
            <a:ext cx="6096000" cy="4067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41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Gulf of execution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0" y="6564086"/>
            <a:ext cx="9144000" cy="293914"/>
          </a:xfrm>
        </p:spPr>
        <p:txBody>
          <a:bodyPr/>
          <a:lstStyle/>
          <a:p>
            <a:r>
              <a:rPr lang="en-US" smtClean="0"/>
              <a:t>Credit: Don Norman, User </a:t>
            </a:r>
            <a:r>
              <a:rPr lang="en-US"/>
              <a:t>Centered System Design: New Perspectives on Human-computer </a:t>
            </a:r>
            <a:r>
              <a:rPr lang="en-US" smtClean="0"/>
              <a:t>Interaction, 1986;  vectorized by Alex Quinn</a:t>
            </a:r>
            <a:endParaRPr lang="en-US"/>
          </a:p>
        </p:txBody>
      </p:sp>
      <p:grpSp>
        <p:nvGrpSpPr>
          <p:cNvPr id="51" name="Group 50"/>
          <p:cNvGrpSpPr/>
          <p:nvPr/>
        </p:nvGrpSpPr>
        <p:grpSpPr>
          <a:xfrm>
            <a:off x="354174" y="1993159"/>
            <a:ext cx="8708113" cy="4998720"/>
            <a:chOff x="438150" y="1594485"/>
            <a:chExt cx="8054341" cy="4623435"/>
          </a:xfrm>
        </p:grpSpPr>
        <p:cxnSp>
          <p:nvCxnSpPr>
            <p:cNvPr id="5" name="Straight Connector 4"/>
            <p:cNvCxnSpPr/>
            <p:nvPr/>
          </p:nvCxnSpPr>
          <p:spPr>
            <a:xfrm flipH="1">
              <a:off x="4476631" y="3259108"/>
              <a:ext cx="3878699" cy="571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H="1">
              <a:off x="440531" y="5533678"/>
              <a:ext cx="447696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H="1">
              <a:off x="438150" y="5053618"/>
              <a:ext cx="447934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V="1">
              <a:off x="4910355" y="5053759"/>
              <a:ext cx="1" cy="4823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537960" y="4892137"/>
              <a:ext cx="1954531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6537960" y="5377912"/>
              <a:ext cx="1954531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 flipV="1">
              <a:off x="6543675" y="4892137"/>
              <a:ext cx="5715" cy="48577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438508" y="3405317"/>
              <a:ext cx="135266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Group 12"/>
            <p:cNvGrpSpPr/>
            <p:nvPr/>
          </p:nvGrpSpPr>
          <p:grpSpPr>
            <a:xfrm>
              <a:off x="1393491" y="2188845"/>
              <a:ext cx="3102032" cy="2583180"/>
              <a:chOff x="1393491" y="2188845"/>
              <a:chExt cx="3102032" cy="2583180"/>
            </a:xfrm>
          </p:grpSpPr>
          <p:sp>
            <p:nvSpPr>
              <p:cNvPr id="14" name="Arc 13"/>
              <p:cNvSpPr/>
              <p:nvPr/>
            </p:nvSpPr>
            <p:spPr>
              <a:xfrm>
                <a:off x="2121201" y="2320290"/>
                <a:ext cx="2374322" cy="2451735"/>
              </a:xfrm>
              <a:prstGeom prst="arc">
                <a:avLst>
                  <a:gd name="adj1" fmla="val 10670914"/>
                  <a:gd name="adj2" fmla="val 21341311"/>
                </a:avLst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Arc 14"/>
              <p:cNvSpPr/>
              <p:nvPr/>
            </p:nvSpPr>
            <p:spPr>
              <a:xfrm>
                <a:off x="1784016" y="2188845"/>
                <a:ext cx="2374322" cy="2423160"/>
              </a:xfrm>
              <a:prstGeom prst="arc">
                <a:avLst>
                  <a:gd name="adj1" fmla="val 10794515"/>
                  <a:gd name="adj2" fmla="val 17967749"/>
                </a:avLst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Arc 15"/>
              <p:cNvSpPr/>
              <p:nvPr/>
            </p:nvSpPr>
            <p:spPr>
              <a:xfrm>
                <a:off x="2522395" y="2743201"/>
                <a:ext cx="1575260" cy="1644464"/>
              </a:xfrm>
              <a:prstGeom prst="arc">
                <a:avLst>
                  <a:gd name="adj1" fmla="val 10746244"/>
                  <a:gd name="adj2" fmla="val 21183682"/>
                </a:avLst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388870" y="2354580"/>
                <a:ext cx="274320" cy="16428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2663190" y="2518861"/>
                <a:ext cx="202934" cy="36716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flipH="1">
                <a:off x="3693540" y="2491936"/>
                <a:ext cx="210690" cy="34909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>
                <a:stCxn id="14" idx="2"/>
                <a:endCxn id="16" idx="2"/>
              </p:cNvCxnSpPr>
              <p:nvPr/>
            </p:nvCxnSpPr>
            <p:spPr>
              <a:xfrm flipH="1">
                <a:off x="4092357" y="3456893"/>
                <a:ext cx="400014" cy="1333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>
                <a:stCxn id="14" idx="0"/>
              </p:cNvCxnSpPr>
              <p:nvPr/>
            </p:nvCxnSpPr>
            <p:spPr>
              <a:xfrm flipH="1" flipV="1">
                <a:off x="1785938" y="3400425"/>
                <a:ext cx="336048" cy="19030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Arc 21"/>
              <p:cNvSpPr/>
              <p:nvPr/>
            </p:nvSpPr>
            <p:spPr>
              <a:xfrm>
                <a:off x="1393491" y="2219324"/>
                <a:ext cx="2374322" cy="2312035"/>
              </a:xfrm>
              <a:prstGeom prst="arc">
                <a:avLst>
                  <a:gd name="adj1" fmla="val 19877560"/>
                  <a:gd name="adj2" fmla="val 21296632"/>
                </a:avLst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3" name="Straight Connector 22"/>
              <p:cNvCxnSpPr>
                <a:stCxn id="16" idx="0"/>
                <a:endCxn id="14" idx="0"/>
              </p:cNvCxnSpPr>
              <p:nvPr/>
            </p:nvCxnSpPr>
            <p:spPr>
              <a:xfrm flipH="1">
                <a:off x="2121986" y="3577749"/>
                <a:ext cx="400497" cy="1297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>
                <a:stCxn id="16" idx="2"/>
                <a:endCxn id="22" idx="2"/>
              </p:cNvCxnSpPr>
              <p:nvPr/>
            </p:nvCxnSpPr>
            <p:spPr>
              <a:xfrm flipH="1" flipV="1">
                <a:off x="3762943" y="3270737"/>
                <a:ext cx="329414" cy="1994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" name="Arc 24"/>
            <p:cNvSpPr/>
            <p:nvPr/>
          </p:nvSpPr>
          <p:spPr>
            <a:xfrm>
              <a:off x="4506140" y="3806190"/>
              <a:ext cx="2454730" cy="2411730"/>
            </a:xfrm>
            <a:prstGeom prst="arc">
              <a:avLst>
                <a:gd name="adj1" fmla="val 10704064"/>
                <a:gd name="adj2" fmla="val 21264758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Arc 25"/>
            <p:cNvSpPr/>
            <p:nvPr/>
          </p:nvSpPr>
          <p:spPr>
            <a:xfrm>
              <a:off x="4157535" y="3634740"/>
              <a:ext cx="2483295" cy="2423160"/>
            </a:xfrm>
            <a:prstGeom prst="arc">
              <a:avLst>
                <a:gd name="adj1" fmla="val 10808306"/>
                <a:gd name="adj2" fmla="val 18433142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Arc 26"/>
            <p:cNvSpPr/>
            <p:nvPr/>
          </p:nvSpPr>
          <p:spPr>
            <a:xfrm>
              <a:off x="4907756" y="4224338"/>
              <a:ext cx="1647349" cy="1609222"/>
            </a:xfrm>
            <a:prstGeom prst="arc">
              <a:avLst>
                <a:gd name="adj1" fmla="val 10679437"/>
                <a:gd name="adj2" fmla="val 21034590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4757738" y="3802856"/>
              <a:ext cx="300037" cy="21478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5049339" y="4010476"/>
              <a:ext cx="209806" cy="36716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endCxn id="32" idx="0"/>
            </p:cNvCxnSpPr>
            <p:nvPr/>
          </p:nvCxnSpPr>
          <p:spPr>
            <a:xfrm flipH="1">
              <a:off x="6144514" y="3983355"/>
              <a:ext cx="233429" cy="348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25" idx="0"/>
            </p:cNvCxnSpPr>
            <p:nvPr/>
          </p:nvCxnSpPr>
          <p:spPr>
            <a:xfrm flipH="1" flipV="1">
              <a:off x="4150519" y="4833938"/>
              <a:ext cx="356116" cy="21236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Arc 31"/>
            <p:cNvSpPr/>
            <p:nvPr/>
          </p:nvSpPr>
          <p:spPr>
            <a:xfrm>
              <a:off x="4000499" y="3623311"/>
              <a:ext cx="2236591" cy="2353944"/>
            </a:xfrm>
            <a:prstGeom prst="arc">
              <a:avLst>
                <a:gd name="adj1" fmla="val 20125997"/>
                <a:gd name="adj2" fmla="val 21370302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3" name="Straight Connector 32"/>
            <p:cNvCxnSpPr>
              <a:stCxn id="27" idx="2"/>
            </p:cNvCxnSpPr>
            <p:nvPr/>
          </p:nvCxnSpPr>
          <p:spPr>
            <a:xfrm flipH="1" flipV="1">
              <a:off x="5440684" y="4274823"/>
              <a:ext cx="1102784" cy="61935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H="1" flipV="1">
              <a:off x="2514601" y="3577590"/>
              <a:ext cx="1674494" cy="10058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H="1" flipV="1">
              <a:off x="3737611" y="3726180"/>
              <a:ext cx="668654" cy="39433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endCxn id="22" idx="2"/>
            </p:cNvCxnSpPr>
            <p:nvPr/>
          </p:nvCxnSpPr>
          <p:spPr>
            <a:xfrm flipV="1">
              <a:off x="3737610" y="3270737"/>
              <a:ext cx="25333" cy="46687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 flipV="1">
              <a:off x="4091940" y="3463290"/>
              <a:ext cx="617220" cy="37147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H="1" flipV="1">
              <a:off x="5086352" y="4514851"/>
              <a:ext cx="1463038" cy="86867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2137409" y="1594485"/>
              <a:ext cx="1685925" cy="43704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 cap="all" smtClean="0">
                  <a:latin typeface="Arial" panose="020B0604020202020204" pitchFamily="34" charset="0"/>
                  <a:cs typeface="Arial" panose="020B0604020202020204" pitchFamily="34" charset="0"/>
                </a:rPr>
                <a:t>Execution</a:t>
              </a:r>
            </a:p>
            <a:p>
              <a:pPr algn="ctr">
                <a:lnSpc>
                  <a:spcPct val="80000"/>
                </a:lnSpc>
              </a:pPr>
              <a:r>
                <a:rPr lang="en-US" sz="1400" cap="all" smtClean="0">
                  <a:latin typeface="Arial" panose="020B0604020202020204" pitchFamily="34" charset="0"/>
                  <a:cs typeface="Arial" panose="020B0604020202020204" pitchFamily="34" charset="0"/>
                </a:rPr>
                <a:t>bridge</a:t>
              </a:r>
              <a:endParaRPr lang="en-US" sz="1400" cap="all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43388" y="3995712"/>
              <a:ext cx="1685925" cy="43704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 cap="all" smtClean="0">
                  <a:latin typeface="Arial" panose="020B0604020202020204" pitchFamily="34" charset="0"/>
                  <a:cs typeface="Arial" panose="020B0604020202020204" pitchFamily="34" charset="0"/>
                </a:rPr>
                <a:t>physical</a:t>
              </a:r>
            </a:p>
            <a:p>
              <a:pPr algn="ctr">
                <a:lnSpc>
                  <a:spcPct val="80000"/>
                </a:lnSpc>
              </a:pPr>
              <a:r>
                <a:rPr lang="en-US" sz="1400" cap="all" smtClean="0">
                  <a:latin typeface="Arial" panose="020B0604020202020204" pitchFamily="34" charset="0"/>
                  <a:cs typeface="Arial" panose="020B0604020202020204" pitchFamily="34" charset="0"/>
                </a:rPr>
                <a:t>system</a:t>
              </a:r>
              <a:endParaRPr lang="en-US" sz="1400" cap="all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602569" y="3653539"/>
              <a:ext cx="1685925" cy="26468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 cap="all" smtClean="0">
                  <a:latin typeface="Arial" panose="020B0604020202020204" pitchFamily="34" charset="0"/>
                  <a:cs typeface="Arial" panose="020B0604020202020204" pitchFamily="34" charset="0"/>
                </a:rPr>
                <a:t>goals</a:t>
              </a:r>
              <a:endParaRPr lang="en-US" sz="1400" cap="all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928074" y="5562349"/>
              <a:ext cx="1685925" cy="43704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 cap="all" smtClean="0">
                  <a:latin typeface="Arial" panose="020B0604020202020204" pitchFamily="34" charset="0"/>
                  <a:cs typeface="Arial" panose="020B0604020202020204" pitchFamily="34" charset="0"/>
                </a:rPr>
                <a:t>Evaluation</a:t>
              </a:r>
            </a:p>
            <a:p>
              <a:pPr algn="ctr">
                <a:lnSpc>
                  <a:spcPct val="80000"/>
                </a:lnSpc>
              </a:pPr>
              <a:r>
                <a:rPr lang="en-US" sz="1400" cap="all" smtClean="0">
                  <a:latin typeface="Arial" panose="020B0604020202020204" pitchFamily="34" charset="0"/>
                  <a:cs typeface="Arial" panose="020B0604020202020204" pitchFamily="34" charset="0"/>
                </a:rPr>
                <a:t>bridge</a:t>
              </a:r>
              <a:endParaRPr lang="en-US" sz="1400" cap="all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Up Arrow 149"/>
            <p:cNvSpPr/>
            <p:nvPr/>
          </p:nvSpPr>
          <p:spPr>
            <a:xfrm rot="2220611">
              <a:off x="4365909" y="4009555"/>
              <a:ext cx="273080" cy="640854"/>
            </a:xfrm>
            <a:custGeom>
              <a:avLst/>
              <a:gdLst>
                <a:gd name="connsiteX0" fmla="*/ 0 w 273080"/>
                <a:gd name="connsiteY0" fmla="*/ 232498 h 567690"/>
                <a:gd name="connsiteX1" fmla="*/ 136540 w 273080"/>
                <a:gd name="connsiteY1" fmla="*/ 0 h 567690"/>
                <a:gd name="connsiteX2" fmla="*/ 273080 w 273080"/>
                <a:gd name="connsiteY2" fmla="*/ 232498 h 567690"/>
                <a:gd name="connsiteX3" fmla="*/ 204810 w 273080"/>
                <a:gd name="connsiteY3" fmla="*/ 232498 h 567690"/>
                <a:gd name="connsiteX4" fmla="*/ 204810 w 273080"/>
                <a:gd name="connsiteY4" fmla="*/ 567690 h 567690"/>
                <a:gd name="connsiteX5" fmla="*/ 68270 w 273080"/>
                <a:gd name="connsiteY5" fmla="*/ 567690 h 567690"/>
                <a:gd name="connsiteX6" fmla="*/ 68270 w 273080"/>
                <a:gd name="connsiteY6" fmla="*/ 232498 h 567690"/>
                <a:gd name="connsiteX7" fmla="*/ 0 w 273080"/>
                <a:gd name="connsiteY7" fmla="*/ 232498 h 567690"/>
                <a:gd name="connsiteX0" fmla="*/ 0 w 273080"/>
                <a:gd name="connsiteY0" fmla="*/ 232498 h 567690"/>
                <a:gd name="connsiteX1" fmla="*/ 136540 w 273080"/>
                <a:gd name="connsiteY1" fmla="*/ 0 h 567690"/>
                <a:gd name="connsiteX2" fmla="*/ 273080 w 273080"/>
                <a:gd name="connsiteY2" fmla="*/ 232498 h 567690"/>
                <a:gd name="connsiteX3" fmla="*/ 204810 w 273080"/>
                <a:gd name="connsiteY3" fmla="*/ 232498 h 567690"/>
                <a:gd name="connsiteX4" fmla="*/ 269957 w 273080"/>
                <a:gd name="connsiteY4" fmla="*/ 527525 h 567690"/>
                <a:gd name="connsiteX5" fmla="*/ 68270 w 273080"/>
                <a:gd name="connsiteY5" fmla="*/ 567690 h 567690"/>
                <a:gd name="connsiteX6" fmla="*/ 68270 w 273080"/>
                <a:gd name="connsiteY6" fmla="*/ 232498 h 567690"/>
                <a:gd name="connsiteX7" fmla="*/ 0 w 273080"/>
                <a:gd name="connsiteY7" fmla="*/ 232498 h 567690"/>
                <a:gd name="connsiteX0" fmla="*/ 0 w 273080"/>
                <a:gd name="connsiteY0" fmla="*/ 232498 h 567690"/>
                <a:gd name="connsiteX1" fmla="*/ 136540 w 273080"/>
                <a:gd name="connsiteY1" fmla="*/ 0 h 567690"/>
                <a:gd name="connsiteX2" fmla="*/ 273080 w 273080"/>
                <a:gd name="connsiteY2" fmla="*/ 232498 h 567690"/>
                <a:gd name="connsiteX3" fmla="*/ 204810 w 273080"/>
                <a:gd name="connsiteY3" fmla="*/ 232498 h 567690"/>
                <a:gd name="connsiteX4" fmla="*/ 269957 w 273080"/>
                <a:gd name="connsiteY4" fmla="*/ 527525 h 567690"/>
                <a:gd name="connsiteX5" fmla="*/ 68270 w 273080"/>
                <a:gd name="connsiteY5" fmla="*/ 567690 h 567690"/>
                <a:gd name="connsiteX6" fmla="*/ 68270 w 273080"/>
                <a:gd name="connsiteY6" fmla="*/ 232498 h 567690"/>
                <a:gd name="connsiteX7" fmla="*/ 0 w 273080"/>
                <a:gd name="connsiteY7" fmla="*/ 232498 h 567690"/>
                <a:gd name="connsiteX0" fmla="*/ 0 w 273080"/>
                <a:gd name="connsiteY0" fmla="*/ 232498 h 640854"/>
                <a:gd name="connsiteX1" fmla="*/ 136540 w 273080"/>
                <a:gd name="connsiteY1" fmla="*/ 0 h 640854"/>
                <a:gd name="connsiteX2" fmla="*/ 273080 w 273080"/>
                <a:gd name="connsiteY2" fmla="*/ 232498 h 640854"/>
                <a:gd name="connsiteX3" fmla="*/ 204810 w 273080"/>
                <a:gd name="connsiteY3" fmla="*/ 232498 h 640854"/>
                <a:gd name="connsiteX4" fmla="*/ 269957 w 273080"/>
                <a:gd name="connsiteY4" fmla="*/ 527525 h 640854"/>
                <a:gd name="connsiteX5" fmla="*/ 141316 w 273080"/>
                <a:gd name="connsiteY5" fmla="*/ 640854 h 640854"/>
                <a:gd name="connsiteX6" fmla="*/ 68270 w 273080"/>
                <a:gd name="connsiteY6" fmla="*/ 232498 h 640854"/>
                <a:gd name="connsiteX7" fmla="*/ 0 w 273080"/>
                <a:gd name="connsiteY7" fmla="*/ 232498 h 640854"/>
                <a:gd name="connsiteX0" fmla="*/ 0 w 273080"/>
                <a:gd name="connsiteY0" fmla="*/ 232498 h 640854"/>
                <a:gd name="connsiteX1" fmla="*/ 136540 w 273080"/>
                <a:gd name="connsiteY1" fmla="*/ 0 h 640854"/>
                <a:gd name="connsiteX2" fmla="*/ 273080 w 273080"/>
                <a:gd name="connsiteY2" fmla="*/ 232498 h 640854"/>
                <a:gd name="connsiteX3" fmla="*/ 204810 w 273080"/>
                <a:gd name="connsiteY3" fmla="*/ 232498 h 640854"/>
                <a:gd name="connsiteX4" fmla="*/ 269957 w 273080"/>
                <a:gd name="connsiteY4" fmla="*/ 527525 h 640854"/>
                <a:gd name="connsiteX5" fmla="*/ 141316 w 273080"/>
                <a:gd name="connsiteY5" fmla="*/ 640854 h 640854"/>
                <a:gd name="connsiteX6" fmla="*/ 68270 w 273080"/>
                <a:gd name="connsiteY6" fmla="*/ 232498 h 640854"/>
                <a:gd name="connsiteX7" fmla="*/ 0 w 273080"/>
                <a:gd name="connsiteY7" fmla="*/ 232498 h 640854"/>
                <a:gd name="connsiteX0" fmla="*/ 0 w 273080"/>
                <a:gd name="connsiteY0" fmla="*/ 232498 h 640854"/>
                <a:gd name="connsiteX1" fmla="*/ 136540 w 273080"/>
                <a:gd name="connsiteY1" fmla="*/ 0 h 640854"/>
                <a:gd name="connsiteX2" fmla="*/ 273080 w 273080"/>
                <a:gd name="connsiteY2" fmla="*/ 232498 h 640854"/>
                <a:gd name="connsiteX3" fmla="*/ 204810 w 273080"/>
                <a:gd name="connsiteY3" fmla="*/ 232498 h 640854"/>
                <a:gd name="connsiteX4" fmla="*/ 269957 w 273080"/>
                <a:gd name="connsiteY4" fmla="*/ 527525 h 640854"/>
                <a:gd name="connsiteX5" fmla="*/ 141316 w 273080"/>
                <a:gd name="connsiteY5" fmla="*/ 640854 h 640854"/>
                <a:gd name="connsiteX6" fmla="*/ 68270 w 273080"/>
                <a:gd name="connsiteY6" fmla="*/ 232498 h 640854"/>
                <a:gd name="connsiteX7" fmla="*/ 0 w 273080"/>
                <a:gd name="connsiteY7" fmla="*/ 232498 h 640854"/>
                <a:gd name="connsiteX0" fmla="*/ 0 w 273080"/>
                <a:gd name="connsiteY0" fmla="*/ 232498 h 640854"/>
                <a:gd name="connsiteX1" fmla="*/ 136540 w 273080"/>
                <a:gd name="connsiteY1" fmla="*/ 0 h 640854"/>
                <a:gd name="connsiteX2" fmla="*/ 273080 w 273080"/>
                <a:gd name="connsiteY2" fmla="*/ 232498 h 640854"/>
                <a:gd name="connsiteX3" fmla="*/ 204810 w 273080"/>
                <a:gd name="connsiteY3" fmla="*/ 232498 h 640854"/>
                <a:gd name="connsiteX4" fmla="*/ 269957 w 273080"/>
                <a:gd name="connsiteY4" fmla="*/ 527525 h 640854"/>
                <a:gd name="connsiteX5" fmla="*/ 141316 w 273080"/>
                <a:gd name="connsiteY5" fmla="*/ 640854 h 640854"/>
                <a:gd name="connsiteX6" fmla="*/ 68270 w 273080"/>
                <a:gd name="connsiteY6" fmla="*/ 232498 h 640854"/>
                <a:gd name="connsiteX7" fmla="*/ 0 w 273080"/>
                <a:gd name="connsiteY7" fmla="*/ 232498 h 640854"/>
                <a:gd name="connsiteX0" fmla="*/ 0 w 273080"/>
                <a:gd name="connsiteY0" fmla="*/ 232498 h 640854"/>
                <a:gd name="connsiteX1" fmla="*/ 136540 w 273080"/>
                <a:gd name="connsiteY1" fmla="*/ 0 h 640854"/>
                <a:gd name="connsiteX2" fmla="*/ 273080 w 273080"/>
                <a:gd name="connsiteY2" fmla="*/ 232498 h 640854"/>
                <a:gd name="connsiteX3" fmla="*/ 204810 w 273080"/>
                <a:gd name="connsiteY3" fmla="*/ 232498 h 640854"/>
                <a:gd name="connsiteX4" fmla="*/ 269957 w 273080"/>
                <a:gd name="connsiteY4" fmla="*/ 527525 h 640854"/>
                <a:gd name="connsiteX5" fmla="*/ 141316 w 273080"/>
                <a:gd name="connsiteY5" fmla="*/ 640854 h 640854"/>
                <a:gd name="connsiteX6" fmla="*/ 68270 w 273080"/>
                <a:gd name="connsiteY6" fmla="*/ 232498 h 640854"/>
                <a:gd name="connsiteX7" fmla="*/ 0 w 273080"/>
                <a:gd name="connsiteY7" fmla="*/ 232498 h 640854"/>
                <a:gd name="connsiteX0" fmla="*/ 0 w 273080"/>
                <a:gd name="connsiteY0" fmla="*/ 232498 h 640854"/>
                <a:gd name="connsiteX1" fmla="*/ 136540 w 273080"/>
                <a:gd name="connsiteY1" fmla="*/ 0 h 640854"/>
                <a:gd name="connsiteX2" fmla="*/ 273080 w 273080"/>
                <a:gd name="connsiteY2" fmla="*/ 232498 h 640854"/>
                <a:gd name="connsiteX3" fmla="*/ 204810 w 273080"/>
                <a:gd name="connsiteY3" fmla="*/ 232498 h 640854"/>
                <a:gd name="connsiteX4" fmla="*/ 269957 w 273080"/>
                <a:gd name="connsiteY4" fmla="*/ 527525 h 640854"/>
                <a:gd name="connsiteX5" fmla="*/ 141316 w 273080"/>
                <a:gd name="connsiteY5" fmla="*/ 640854 h 640854"/>
                <a:gd name="connsiteX6" fmla="*/ 68270 w 273080"/>
                <a:gd name="connsiteY6" fmla="*/ 232498 h 640854"/>
                <a:gd name="connsiteX7" fmla="*/ 0 w 273080"/>
                <a:gd name="connsiteY7" fmla="*/ 232498 h 640854"/>
                <a:gd name="connsiteX0" fmla="*/ 0 w 273080"/>
                <a:gd name="connsiteY0" fmla="*/ 232498 h 640854"/>
                <a:gd name="connsiteX1" fmla="*/ 136540 w 273080"/>
                <a:gd name="connsiteY1" fmla="*/ 0 h 640854"/>
                <a:gd name="connsiteX2" fmla="*/ 273080 w 273080"/>
                <a:gd name="connsiteY2" fmla="*/ 232498 h 640854"/>
                <a:gd name="connsiteX3" fmla="*/ 204810 w 273080"/>
                <a:gd name="connsiteY3" fmla="*/ 232498 h 640854"/>
                <a:gd name="connsiteX4" fmla="*/ 251410 w 273080"/>
                <a:gd name="connsiteY4" fmla="*/ 538524 h 640854"/>
                <a:gd name="connsiteX5" fmla="*/ 141316 w 273080"/>
                <a:gd name="connsiteY5" fmla="*/ 640854 h 640854"/>
                <a:gd name="connsiteX6" fmla="*/ 68270 w 273080"/>
                <a:gd name="connsiteY6" fmla="*/ 232498 h 640854"/>
                <a:gd name="connsiteX7" fmla="*/ 0 w 273080"/>
                <a:gd name="connsiteY7" fmla="*/ 232498 h 640854"/>
                <a:gd name="connsiteX0" fmla="*/ 0 w 273080"/>
                <a:gd name="connsiteY0" fmla="*/ 232498 h 640854"/>
                <a:gd name="connsiteX1" fmla="*/ 136540 w 273080"/>
                <a:gd name="connsiteY1" fmla="*/ 0 h 640854"/>
                <a:gd name="connsiteX2" fmla="*/ 273080 w 273080"/>
                <a:gd name="connsiteY2" fmla="*/ 232498 h 640854"/>
                <a:gd name="connsiteX3" fmla="*/ 204810 w 273080"/>
                <a:gd name="connsiteY3" fmla="*/ 232498 h 640854"/>
                <a:gd name="connsiteX4" fmla="*/ 264251 w 273080"/>
                <a:gd name="connsiteY4" fmla="*/ 531825 h 640854"/>
                <a:gd name="connsiteX5" fmla="*/ 141316 w 273080"/>
                <a:gd name="connsiteY5" fmla="*/ 640854 h 640854"/>
                <a:gd name="connsiteX6" fmla="*/ 68270 w 273080"/>
                <a:gd name="connsiteY6" fmla="*/ 232498 h 640854"/>
                <a:gd name="connsiteX7" fmla="*/ 0 w 273080"/>
                <a:gd name="connsiteY7" fmla="*/ 232498 h 640854"/>
                <a:gd name="connsiteX0" fmla="*/ 0 w 273080"/>
                <a:gd name="connsiteY0" fmla="*/ 232498 h 640854"/>
                <a:gd name="connsiteX1" fmla="*/ 136540 w 273080"/>
                <a:gd name="connsiteY1" fmla="*/ 0 h 640854"/>
                <a:gd name="connsiteX2" fmla="*/ 273080 w 273080"/>
                <a:gd name="connsiteY2" fmla="*/ 232498 h 640854"/>
                <a:gd name="connsiteX3" fmla="*/ 204810 w 273080"/>
                <a:gd name="connsiteY3" fmla="*/ 232498 h 640854"/>
                <a:gd name="connsiteX4" fmla="*/ 264251 w 273080"/>
                <a:gd name="connsiteY4" fmla="*/ 531825 h 640854"/>
                <a:gd name="connsiteX5" fmla="*/ 141316 w 273080"/>
                <a:gd name="connsiteY5" fmla="*/ 640854 h 640854"/>
                <a:gd name="connsiteX6" fmla="*/ 68270 w 273080"/>
                <a:gd name="connsiteY6" fmla="*/ 232498 h 640854"/>
                <a:gd name="connsiteX7" fmla="*/ 0 w 273080"/>
                <a:gd name="connsiteY7" fmla="*/ 232498 h 640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73080" h="640854">
                  <a:moveTo>
                    <a:pt x="0" y="232498"/>
                  </a:moveTo>
                  <a:lnTo>
                    <a:pt x="136540" y="0"/>
                  </a:lnTo>
                  <a:lnTo>
                    <a:pt x="273080" y="232498"/>
                  </a:lnTo>
                  <a:lnTo>
                    <a:pt x="204810" y="232498"/>
                  </a:lnTo>
                  <a:cubicBezTo>
                    <a:pt x="179280" y="291901"/>
                    <a:pt x="148193" y="415140"/>
                    <a:pt x="264251" y="531825"/>
                  </a:cubicBezTo>
                  <a:lnTo>
                    <a:pt x="141316" y="640854"/>
                  </a:lnTo>
                  <a:cubicBezTo>
                    <a:pt x="15048" y="504031"/>
                    <a:pt x="92619" y="368617"/>
                    <a:pt x="68270" y="232498"/>
                  </a:cubicBezTo>
                  <a:lnTo>
                    <a:pt x="0" y="232498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Up Arrow 149"/>
            <p:cNvSpPr/>
            <p:nvPr/>
          </p:nvSpPr>
          <p:spPr>
            <a:xfrm rot="12286873" flipH="1">
              <a:off x="1994855" y="2543225"/>
              <a:ext cx="257144" cy="640854"/>
            </a:xfrm>
            <a:custGeom>
              <a:avLst/>
              <a:gdLst>
                <a:gd name="connsiteX0" fmla="*/ 0 w 273080"/>
                <a:gd name="connsiteY0" fmla="*/ 232498 h 567690"/>
                <a:gd name="connsiteX1" fmla="*/ 136540 w 273080"/>
                <a:gd name="connsiteY1" fmla="*/ 0 h 567690"/>
                <a:gd name="connsiteX2" fmla="*/ 273080 w 273080"/>
                <a:gd name="connsiteY2" fmla="*/ 232498 h 567690"/>
                <a:gd name="connsiteX3" fmla="*/ 204810 w 273080"/>
                <a:gd name="connsiteY3" fmla="*/ 232498 h 567690"/>
                <a:gd name="connsiteX4" fmla="*/ 204810 w 273080"/>
                <a:gd name="connsiteY4" fmla="*/ 567690 h 567690"/>
                <a:gd name="connsiteX5" fmla="*/ 68270 w 273080"/>
                <a:gd name="connsiteY5" fmla="*/ 567690 h 567690"/>
                <a:gd name="connsiteX6" fmla="*/ 68270 w 273080"/>
                <a:gd name="connsiteY6" fmla="*/ 232498 h 567690"/>
                <a:gd name="connsiteX7" fmla="*/ 0 w 273080"/>
                <a:gd name="connsiteY7" fmla="*/ 232498 h 567690"/>
                <a:gd name="connsiteX0" fmla="*/ 0 w 273080"/>
                <a:gd name="connsiteY0" fmla="*/ 232498 h 567690"/>
                <a:gd name="connsiteX1" fmla="*/ 136540 w 273080"/>
                <a:gd name="connsiteY1" fmla="*/ 0 h 567690"/>
                <a:gd name="connsiteX2" fmla="*/ 273080 w 273080"/>
                <a:gd name="connsiteY2" fmla="*/ 232498 h 567690"/>
                <a:gd name="connsiteX3" fmla="*/ 204810 w 273080"/>
                <a:gd name="connsiteY3" fmla="*/ 232498 h 567690"/>
                <a:gd name="connsiteX4" fmla="*/ 269957 w 273080"/>
                <a:gd name="connsiteY4" fmla="*/ 527525 h 567690"/>
                <a:gd name="connsiteX5" fmla="*/ 68270 w 273080"/>
                <a:gd name="connsiteY5" fmla="*/ 567690 h 567690"/>
                <a:gd name="connsiteX6" fmla="*/ 68270 w 273080"/>
                <a:gd name="connsiteY6" fmla="*/ 232498 h 567690"/>
                <a:gd name="connsiteX7" fmla="*/ 0 w 273080"/>
                <a:gd name="connsiteY7" fmla="*/ 232498 h 567690"/>
                <a:gd name="connsiteX0" fmla="*/ 0 w 273080"/>
                <a:gd name="connsiteY0" fmla="*/ 232498 h 567690"/>
                <a:gd name="connsiteX1" fmla="*/ 136540 w 273080"/>
                <a:gd name="connsiteY1" fmla="*/ 0 h 567690"/>
                <a:gd name="connsiteX2" fmla="*/ 273080 w 273080"/>
                <a:gd name="connsiteY2" fmla="*/ 232498 h 567690"/>
                <a:gd name="connsiteX3" fmla="*/ 204810 w 273080"/>
                <a:gd name="connsiteY3" fmla="*/ 232498 h 567690"/>
                <a:gd name="connsiteX4" fmla="*/ 269957 w 273080"/>
                <a:gd name="connsiteY4" fmla="*/ 527525 h 567690"/>
                <a:gd name="connsiteX5" fmla="*/ 68270 w 273080"/>
                <a:gd name="connsiteY5" fmla="*/ 567690 h 567690"/>
                <a:gd name="connsiteX6" fmla="*/ 68270 w 273080"/>
                <a:gd name="connsiteY6" fmla="*/ 232498 h 567690"/>
                <a:gd name="connsiteX7" fmla="*/ 0 w 273080"/>
                <a:gd name="connsiteY7" fmla="*/ 232498 h 567690"/>
                <a:gd name="connsiteX0" fmla="*/ 0 w 273080"/>
                <a:gd name="connsiteY0" fmla="*/ 232498 h 640854"/>
                <a:gd name="connsiteX1" fmla="*/ 136540 w 273080"/>
                <a:gd name="connsiteY1" fmla="*/ 0 h 640854"/>
                <a:gd name="connsiteX2" fmla="*/ 273080 w 273080"/>
                <a:gd name="connsiteY2" fmla="*/ 232498 h 640854"/>
                <a:gd name="connsiteX3" fmla="*/ 204810 w 273080"/>
                <a:gd name="connsiteY3" fmla="*/ 232498 h 640854"/>
                <a:gd name="connsiteX4" fmla="*/ 269957 w 273080"/>
                <a:gd name="connsiteY4" fmla="*/ 527525 h 640854"/>
                <a:gd name="connsiteX5" fmla="*/ 141316 w 273080"/>
                <a:gd name="connsiteY5" fmla="*/ 640854 h 640854"/>
                <a:gd name="connsiteX6" fmla="*/ 68270 w 273080"/>
                <a:gd name="connsiteY6" fmla="*/ 232498 h 640854"/>
                <a:gd name="connsiteX7" fmla="*/ 0 w 273080"/>
                <a:gd name="connsiteY7" fmla="*/ 232498 h 640854"/>
                <a:gd name="connsiteX0" fmla="*/ 0 w 273080"/>
                <a:gd name="connsiteY0" fmla="*/ 232498 h 640854"/>
                <a:gd name="connsiteX1" fmla="*/ 136540 w 273080"/>
                <a:gd name="connsiteY1" fmla="*/ 0 h 640854"/>
                <a:gd name="connsiteX2" fmla="*/ 273080 w 273080"/>
                <a:gd name="connsiteY2" fmla="*/ 232498 h 640854"/>
                <a:gd name="connsiteX3" fmla="*/ 204810 w 273080"/>
                <a:gd name="connsiteY3" fmla="*/ 232498 h 640854"/>
                <a:gd name="connsiteX4" fmla="*/ 269957 w 273080"/>
                <a:gd name="connsiteY4" fmla="*/ 527525 h 640854"/>
                <a:gd name="connsiteX5" fmla="*/ 141316 w 273080"/>
                <a:gd name="connsiteY5" fmla="*/ 640854 h 640854"/>
                <a:gd name="connsiteX6" fmla="*/ 68270 w 273080"/>
                <a:gd name="connsiteY6" fmla="*/ 232498 h 640854"/>
                <a:gd name="connsiteX7" fmla="*/ 0 w 273080"/>
                <a:gd name="connsiteY7" fmla="*/ 232498 h 640854"/>
                <a:gd name="connsiteX0" fmla="*/ 0 w 273080"/>
                <a:gd name="connsiteY0" fmla="*/ 232498 h 640854"/>
                <a:gd name="connsiteX1" fmla="*/ 136540 w 273080"/>
                <a:gd name="connsiteY1" fmla="*/ 0 h 640854"/>
                <a:gd name="connsiteX2" fmla="*/ 273080 w 273080"/>
                <a:gd name="connsiteY2" fmla="*/ 232498 h 640854"/>
                <a:gd name="connsiteX3" fmla="*/ 204810 w 273080"/>
                <a:gd name="connsiteY3" fmla="*/ 232498 h 640854"/>
                <a:gd name="connsiteX4" fmla="*/ 269957 w 273080"/>
                <a:gd name="connsiteY4" fmla="*/ 527525 h 640854"/>
                <a:gd name="connsiteX5" fmla="*/ 141316 w 273080"/>
                <a:gd name="connsiteY5" fmla="*/ 640854 h 640854"/>
                <a:gd name="connsiteX6" fmla="*/ 68270 w 273080"/>
                <a:gd name="connsiteY6" fmla="*/ 232498 h 640854"/>
                <a:gd name="connsiteX7" fmla="*/ 0 w 273080"/>
                <a:gd name="connsiteY7" fmla="*/ 232498 h 640854"/>
                <a:gd name="connsiteX0" fmla="*/ 0 w 273080"/>
                <a:gd name="connsiteY0" fmla="*/ 232498 h 640854"/>
                <a:gd name="connsiteX1" fmla="*/ 136540 w 273080"/>
                <a:gd name="connsiteY1" fmla="*/ 0 h 640854"/>
                <a:gd name="connsiteX2" fmla="*/ 273080 w 273080"/>
                <a:gd name="connsiteY2" fmla="*/ 232498 h 640854"/>
                <a:gd name="connsiteX3" fmla="*/ 204810 w 273080"/>
                <a:gd name="connsiteY3" fmla="*/ 232498 h 640854"/>
                <a:gd name="connsiteX4" fmla="*/ 269957 w 273080"/>
                <a:gd name="connsiteY4" fmla="*/ 527525 h 640854"/>
                <a:gd name="connsiteX5" fmla="*/ 141316 w 273080"/>
                <a:gd name="connsiteY5" fmla="*/ 640854 h 640854"/>
                <a:gd name="connsiteX6" fmla="*/ 68270 w 273080"/>
                <a:gd name="connsiteY6" fmla="*/ 232498 h 640854"/>
                <a:gd name="connsiteX7" fmla="*/ 0 w 273080"/>
                <a:gd name="connsiteY7" fmla="*/ 232498 h 640854"/>
                <a:gd name="connsiteX0" fmla="*/ 0 w 273080"/>
                <a:gd name="connsiteY0" fmla="*/ 232498 h 640854"/>
                <a:gd name="connsiteX1" fmla="*/ 136540 w 273080"/>
                <a:gd name="connsiteY1" fmla="*/ 0 h 640854"/>
                <a:gd name="connsiteX2" fmla="*/ 273080 w 273080"/>
                <a:gd name="connsiteY2" fmla="*/ 232498 h 640854"/>
                <a:gd name="connsiteX3" fmla="*/ 204810 w 273080"/>
                <a:gd name="connsiteY3" fmla="*/ 232498 h 640854"/>
                <a:gd name="connsiteX4" fmla="*/ 269957 w 273080"/>
                <a:gd name="connsiteY4" fmla="*/ 527525 h 640854"/>
                <a:gd name="connsiteX5" fmla="*/ 141316 w 273080"/>
                <a:gd name="connsiteY5" fmla="*/ 640854 h 640854"/>
                <a:gd name="connsiteX6" fmla="*/ 68270 w 273080"/>
                <a:gd name="connsiteY6" fmla="*/ 232498 h 640854"/>
                <a:gd name="connsiteX7" fmla="*/ 0 w 273080"/>
                <a:gd name="connsiteY7" fmla="*/ 232498 h 640854"/>
                <a:gd name="connsiteX0" fmla="*/ 0 w 273080"/>
                <a:gd name="connsiteY0" fmla="*/ 232498 h 640854"/>
                <a:gd name="connsiteX1" fmla="*/ 136540 w 273080"/>
                <a:gd name="connsiteY1" fmla="*/ 0 h 640854"/>
                <a:gd name="connsiteX2" fmla="*/ 273080 w 273080"/>
                <a:gd name="connsiteY2" fmla="*/ 232498 h 640854"/>
                <a:gd name="connsiteX3" fmla="*/ 204810 w 273080"/>
                <a:gd name="connsiteY3" fmla="*/ 232498 h 640854"/>
                <a:gd name="connsiteX4" fmla="*/ 269957 w 273080"/>
                <a:gd name="connsiteY4" fmla="*/ 527525 h 640854"/>
                <a:gd name="connsiteX5" fmla="*/ 141316 w 273080"/>
                <a:gd name="connsiteY5" fmla="*/ 640854 h 640854"/>
                <a:gd name="connsiteX6" fmla="*/ 68270 w 273080"/>
                <a:gd name="connsiteY6" fmla="*/ 232498 h 640854"/>
                <a:gd name="connsiteX7" fmla="*/ 0 w 273080"/>
                <a:gd name="connsiteY7" fmla="*/ 232498 h 640854"/>
                <a:gd name="connsiteX0" fmla="*/ 0 w 273080"/>
                <a:gd name="connsiteY0" fmla="*/ 232498 h 640854"/>
                <a:gd name="connsiteX1" fmla="*/ 136540 w 273080"/>
                <a:gd name="connsiteY1" fmla="*/ 0 h 640854"/>
                <a:gd name="connsiteX2" fmla="*/ 273080 w 273080"/>
                <a:gd name="connsiteY2" fmla="*/ 232498 h 640854"/>
                <a:gd name="connsiteX3" fmla="*/ 204810 w 273080"/>
                <a:gd name="connsiteY3" fmla="*/ 232498 h 640854"/>
                <a:gd name="connsiteX4" fmla="*/ 251410 w 273080"/>
                <a:gd name="connsiteY4" fmla="*/ 538524 h 640854"/>
                <a:gd name="connsiteX5" fmla="*/ 141316 w 273080"/>
                <a:gd name="connsiteY5" fmla="*/ 640854 h 640854"/>
                <a:gd name="connsiteX6" fmla="*/ 68270 w 273080"/>
                <a:gd name="connsiteY6" fmla="*/ 232498 h 640854"/>
                <a:gd name="connsiteX7" fmla="*/ 0 w 273080"/>
                <a:gd name="connsiteY7" fmla="*/ 232498 h 640854"/>
                <a:gd name="connsiteX0" fmla="*/ 0 w 273080"/>
                <a:gd name="connsiteY0" fmla="*/ 232498 h 640854"/>
                <a:gd name="connsiteX1" fmla="*/ 136540 w 273080"/>
                <a:gd name="connsiteY1" fmla="*/ 0 h 640854"/>
                <a:gd name="connsiteX2" fmla="*/ 273080 w 273080"/>
                <a:gd name="connsiteY2" fmla="*/ 232498 h 640854"/>
                <a:gd name="connsiteX3" fmla="*/ 204810 w 273080"/>
                <a:gd name="connsiteY3" fmla="*/ 232498 h 640854"/>
                <a:gd name="connsiteX4" fmla="*/ 264251 w 273080"/>
                <a:gd name="connsiteY4" fmla="*/ 531825 h 640854"/>
                <a:gd name="connsiteX5" fmla="*/ 141316 w 273080"/>
                <a:gd name="connsiteY5" fmla="*/ 640854 h 640854"/>
                <a:gd name="connsiteX6" fmla="*/ 68270 w 273080"/>
                <a:gd name="connsiteY6" fmla="*/ 232498 h 640854"/>
                <a:gd name="connsiteX7" fmla="*/ 0 w 273080"/>
                <a:gd name="connsiteY7" fmla="*/ 232498 h 640854"/>
                <a:gd name="connsiteX0" fmla="*/ 0 w 273080"/>
                <a:gd name="connsiteY0" fmla="*/ 232498 h 640854"/>
                <a:gd name="connsiteX1" fmla="*/ 136540 w 273080"/>
                <a:gd name="connsiteY1" fmla="*/ 0 h 640854"/>
                <a:gd name="connsiteX2" fmla="*/ 273080 w 273080"/>
                <a:gd name="connsiteY2" fmla="*/ 232498 h 640854"/>
                <a:gd name="connsiteX3" fmla="*/ 204810 w 273080"/>
                <a:gd name="connsiteY3" fmla="*/ 232498 h 640854"/>
                <a:gd name="connsiteX4" fmla="*/ 264251 w 273080"/>
                <a:gd name="connsiteY4" fmla="*/ 531825 h 640854"/>
                <a:gd name="connsiteX5" fmla="*/ 141316 w 273080"/>
                <a:gd name="connsiteY5" fmla="*/ 640854 h 640854"/>
                <a:gd name="connsiteX6" fmla="*/ 68270 w 273080"/>
                <a:gd name="connsiteY6" fmla="*/ 232498 h 640854"/>
                <a:gd name="connsiteX7" fmla="*/ 0 w 273080"/>
                <a:gd name="connsiteY7" fmla="*/ 232498 h 640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73080" h="640854">
                  <a:moveTo>
                    <a:pt x="0" y="232498"/>
                  </a:moveTo>
                  <a:lnTo>
                    <a:pt x="136540" y="0"/>
                  </a:lnTo>
                  <a:lnTo>
                    <a:pt x="273080" y="232498"/>
                  </a:lnTo>
                  <a:lnTo>
                    <a:pt x="204810" y="232498"/>
                  </a:lnTo>
                  <a:cubicBezTo>
                    <a:pt x="179280" y="291901"/>
                    <a:pt x="148193" y="415140"/>
                    <a:pt x="264251" y="531825"/>
                  </a:cubicBezTo>
                  <a:lnTo>
                    <a:pt x="141316" y="640854"/>
                  </a:lnTo>
                  <a:cubicBezTo>
                    <a:pt x="15048" y="504031"/>
                    <a:pt x="92619" y="368617"/>
                    <a:pt x="68270" y="232498"/>
                  </a:cubicBezTo>
                  <a:lnTo>
                    <a:pt x="0" y="232498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434263" y="2411162"/>
              <a:ext cx="1685925" cy="3508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000" cap="all" smtClean="0">
                  <a:latin typeface="Arial" panose="020B0604020202020204" pitchFamily="34" charset="0"/>
                  <a:cs typeface="Arial" panose="020B0604020202020204" pitchFamily="34" charset="0"/>
                </a:rPr>
                <a:t>action</a:t>
              </a:r>
            </a:p>
            <a:p>
              <a:pPr algn="ctr">
                <a:lnSpc>
                  <a:spcPct val="80000"/>
                </a:lnSpc>
              </a:pPr>
              <a:r>
                <a:rPr lang="en-US" sz="1000" cap="all" smtClean="0">
                  <a:latin typeface="Arial" panose="020B0604020202020204" pitchFamily="34" charset="0"/>
                  <a:cs typeface="Arial" panose="020B0604020202020204" pitchFamily="34" charset="0"/>
                </a:rPr>
                <a:t>specification</a:t>
              </a:r>
              <a:endParaRPr lang="en-US" sz="1000" cap="all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 rot="3350299">
              <a:off x="3265473" y="2906379"/>
              <a:ext cx="1685925" cy="21544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000" cap="all" smtClean="0">
                  <a:latin typeface="Arial" panose="020B0604020202020204" pitchFamily="34" charset="0"/>
                  <a:cs typeface="Arial" panose="020B0604020202020204" pitchFamily="34" charset="0"/>
                </a:rPr>
                <a:t>intentions</a:t>
              </a:r>
              <a:endParaRPr lang="en-US" sz="1000" cap="all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 rot="3350299">
              <a:off x="5736959" y="4376462"/>
              <a:ext cx="1685925" cy="21544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000" cap="all" smtClean="0">
                  <a:latin typeface="Arial" panose="020B0604020202020204" pitchFamily="34" charset="0"/>
                  <a:cs typeface="Arial" panose="020B0604020202020204" pitchFamily="34" charset="0"/>
                </a:rPr>
                <a:t>evaluation</a:t>
              </a:r>
              <a:endParaRPr lang="en-US" sz="1000" cap="all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 rot="17991863">
              <a:off x="4022301" y="4417086"/>
              <a:ext cx="1685925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000" cap="all" smtClean="0">
                  <a:latin typeface="Arial" panose="020B0604020202020204" pitchFamily="34" charset="0"/>
                  <a:cs typeface="Arial" panose="020B0604020202020204" pitchFamily="34" charset="0"/>
                </a:rPr>
                <a:t>interface</a:t>
              </a:r>
            </a:p>
            <a:p>
              <a:pPr algn="ctr">
                <a:lnSpc>
                  <a:spcPct val="80000"/>
                </a:lnSpc>
              </a:pPr>
              <a:r>
                <a:rPr lang="en-US" sz="1000" cap="all" smtClean="0">
                  <a:latin typeface="Arial" panose="020B0604020202020204" pitchFamily="34" charset="0"/>
                  <a:cs typeface="Arial" panose="020B0604020202020204" pitchFamily="34" charset="0"/>
                </a:rPr>
                <a:t>display</a:t>
              </a:r>
              <a:endParaRPr lang="en-US" sz="1000" cap="all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4844128" y="3961007"/>
              <a:ext cx="1685925" cy="21544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000" cap="all" smtClean="0">
                  <a:latin typeface="Arial" panose="020B0604020202020204" pitchFamily="34" charset="0"/>
                  <a:cs typeface="Arial" panose="020B0604020202020204" pitchFamily="34" charset="0"/>
                </a:rPr>
                <a:t>interpretation</a:t>
              </a:r>
              <a:endParaRPr lang="en-US" sz="1000" cap="all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 rot="18185990">
              <a:off x="1648667" y="2922188"/>
              <a:ext cx="1685925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000" cap="all" smtClean="0">
                  <a:latin typeface="Arial" panose="020B0604020202020204" pitchFamily="34" charset="0"/>
                  <a:cs typeface="Arial" panose="020B0604020202020204" pitchFamily="34" charset="0"/>
                </a:rPr>
                <a:t>interface</a:t>
              </a:r>
            </a:p>
            <a:p>
              <a:pPr algn="ctr">
                <a:lnSpc>
                  <a:spcPct val="80000"/>
                </a:lnSpc>
              </a:pPr>
              <a:r>
                <a:rPr lang="en-US" sz="1000" cap="all" smtClean="0">
                  <a:latin typeface="Arial" panose="020B0604020202020204" pitchFamily="34" charset="0"/>
                  <a:cs typeface="Arial" panose="020B0604020202020204" pitchFamily="34" charset="0"/>
                </a:rPr>
                <a:t>mechanism</a:t>
              </a:r>
              <a:endParaRPr lang="en-US" sz="1000" cap="all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52" name="Picture 5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5456" y="312301"/>
            <a:ext cx="2616552" cy="3376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4403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1"/>
            <a:ext cx="8686800" cy="609599"/>
          </a:xfrm>
        </p:spPr>
        <p:txBody>
          <a:bodyPr/>
          <a:lstStyle/>
          <a:p>
            <a:r>
              <a:rPr lang="en-US" smtClean="0"/>
              <a:t>Gulf of execution: evaluation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072443"/>
            <a:ext cx="3061480" cy="5105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 bwMode="auto">
          <a:xfrm>
            <a:off x="3810000" y="805543"/>
            <a:ext cx="1981200" cy="5638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nstant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43600" y="3124200"/>
            <a:ext cx="30652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smtClean="0"/>
              <a:t>correlated?</a:t>
            </a:r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216756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1"/>
            <a:ext cx="8686800" cy="609599"/>
          </a:xfrm>
        </p:spPr>
        <p:txBody>
          <a:bodyPr/>
          <a:lstStyle/>
          <a:p>
            <a:r>
              <a:rPr lang="en-US" smtClean="0"/>
              <a:t>Gulf of execution: evaluation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4114800" y="838200"/>
            <a:ext cx="1219200" cy="5638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nstant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43600" y="3124200"/>
            <a:ext cx="30652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smtClean="0"/>
              <a:t>correlated?</a:t>
            </a:r>
            <a:endParaRPr lang="en-US" sz="400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2124075"/>
            <a:ext cx="2933700" cy="2609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620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1"/>
            <a:ext cx="8686800" cy="609599"/>
          </a:xfrm>
        </p:spPr>
        <p:txBody>
          <a:bodyPr/>
          <a:lstStyle/>
          <a:p>
            <a:r>
              <a:rPr lang="en-US" smtClean="0"/>
              <a:t>Gulf of execution: evaluation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4648200" y="805543"/>
            <a:ext cx="304800" cy="5638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nstant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43600" y="3124200"/>
            <a:ext cx="30652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smtClean="0"/>
              <a:t>correlated?</a:t>
            </a:r>
            <a:endParaRPr lang="en-US" sz="4000"/>
          </a:p>
        </p:txBody>
      </p:sp>
      <p:sp>
        <p:nvSpPr>
          <p:cNvPr id="8" name="TextBox 7"/>
          <p:cNvSpPr txBox="1"/>
          <p:nvPr/>
        </p:nvSpPr>
        <p:spPr>
          <a:xfrm>
            <a:off x="592337" y="3124200"/>
            <a:ext cx="26821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smtClean="0"/>
              <a:t>ρ</a:t>
            </a:r>
            <a:r>
              <a:rPr lang="en-US" sz="4000" smtClean="0"/>
              <a:t> = -0.38</a:t>
            </a:r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153525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1"/>
            <a:ext cx="8686800" cy="609599"/>
          </a:xfrm>
        </p:spPr>
        <p:txBody>
          <a:bodyPr/>
          <a:lstStyle/>
          <a:p>
            <a:r>
              <a:rPr lang="en-US" sz="4000" smtClean="0"/>
              <a:t>Gulf of execution: action specification</a:t>
            </a:r>
            <a:endParaRPr lang="en-US" sz="400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2971800"/>
            <a:ext cx="4419600" cy="581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65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1"/>
            <a:ext cx="8686800" cy="609599"/>
          </a:xfrm>
        </p:spPr>
        <p:txBody>
          <a:bodyPr/>
          <a:lstStyle/>
          <a:p>
            <a:r>
              <a:rPr lang="en-US" sz="4000" smtClean="0"/>
              <a:t>Gulf of execution: action specification</a:t>
            </a:r>
            <a:endParaRPr lang="en-US" sz="400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ular Callout 3"/>
          <p:cNvSpPr/>
          <p:nvPr/>
        </p:nvSpPr>
        <p:spPr bwMode="auto">
          <a:xfrm>
            <a:off x="2209800" y="2133600"/>
            <a:ext cx="4572000" cy="3048000"/>
          </a:xfrm>
          <a:prstGeom prst="wedgeRectCallou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nstant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0" y="2362200"/>
            <a:ext cx="44957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“What is the correlation coefficient?”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4141854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CDL (CHI2008), body slides">
  <a:themeElements>
    <a:clrScheme name="Purdue-Cool">
      <a:dk1>
        <a:srgbClr val="000000"/>
      </a:dk1>
      <a:lt1>
        <a:srgbClr val="FFFFFF"/>
      </a:lt1>
      <a:dk2>
        <a:srgbClr val="A3792C"/>
      </a:dk2>
      <a:lt2>
        <a:srgbClr val="E3AE24"/>
      </a:lt2>
      <a:accent1>
        <a:srgbClr val="3F4B00"/>
      </a:accent1>
      <a:accent2>
        <a:srgbClr val="5C8727"/>
      </a:accent2>
      <a:accent3>
        <a:srgbClr val="2EAFA4"/>
      </a:accent3>
      <a:accent4>
        <a:srgbClr val="7ED0E0"/>
      </a:accent4>
      <a:accent5>
        <a:srgbClr val="7299C6"/>
      </a:accent5>
      <a:accent6>
        <a:srgbClr val="5C6F7B"/>
      </a:accent6>
      <a:hlink>
        <a:srgbClr val="7299C6"/>
      </a:hlink>
      <a:folHlink>
        <a:srgbClr val="7299C6"/>
      </a:folHlink>
    </a:clrScheme>
    <a:fontScheme name="Top">
      <a:majorFont>
        <a:latin typeface="Garamond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nstanti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nstantia" pitchFamily="18" charset="0"/>
          </a:defRPr>
        </a:defPPr>
      </a:lstStyle>
    </a:lnDef>
  </a:objectDefaults>
  <a:extraClrSchemeLst>
    <a:extraClrScheme>
      <a:clrScheme name="Top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p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p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p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p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p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p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p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p 9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0000CC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4091</TotalTime>
  <Words>158</Words>
  <Application>Microsoft Office PowerPoint</Application>
  <PresentationFormat>On-screen Show (4:3)</PresentationFormat>
  <Paragraphs>40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ＭＳ Ｐゴシック</vt:lpstr>
      <vt:lpstr>Arial</vt:lpstr>
      <vt:lpstr>Calibri</vt:lpstr>
      <vt:lpstr>Constantia</vt:lpstr>
      <vt:lpstr>Garamond</vt:lpstr>
      <vt:lpstr>Times New Roman</vt:lpstr>
      <vt:lpstr>Verdana</vt:lpstr>
      <vt:lpstr>Wingdings</vt:lpstr>
      <vt:lpstr>ICDL (CHI2008), body slides</vt:lpstr>
      <vt:lpstr>Conceptual models</vt:lpstr>
      <vt:lpstr>PowerPoint Presentation</vt:lpstr>
      <vt:lpstr>PowerPoint Presentation</vt:lpstr>
      <vt:lpstr>Gulf of execution</vt:lpstr>
      <vt:lpstr>Gulf of execution: evaluation</vt:lpstr>
      <vt:lpstr>Gulf of execution: evaluation</vt:lpstr>
      <vt:lpstr>Gulf of execution: evaluation</vt:lpstr>
      <vt:lpstr>Gulf of execution: action specification</vt:lpstr>
      <vt:lpstr>Gulf of execution: action specification</vt:lpstr>
      <vt:lpstr>Gulf of execution: action specification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Telling Stories On The Go</dc:title>
  <dc:creator>Alex</dc:creator>
  <cp:lastModifiedBy>Alex Quinn</cp:lastModifiedBy>
  <cp:revision>348</cp:revision>
  <dcterms:created xsi:type="dcterms:W3CDTF">2009-05-20T14:26:08Z</dcterms:created>
  <dcterms:modified xsi:type="dcterms:W3CDTF">2016-01-27T16:44:14Z</dcterms:modified>
</cp:coreProperties>
</file>